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71" r:id="rId3"/>
    <p:sldId id="272" r:id="rId4"/>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281B340E-FD4A-4760-844E-761BE4994AD8}" type="datetimeFigureOut">
              <a:rPr lang="en-GB" smtClean="0"/>
              <a:t>18/03/2020</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DFB36E41-AB61-49B0-95C8-176A6B97607B}" type="slidenum">
              <a:rPr lang="en-GB" smtClean="0"/>
              <a:t>‹#›</a:t>
            </a:fld>
            <a:endParaRPr lang="en-GB"/>
          </a:p>
        </p:txBody>
      </p:sp>
    </p:spTree>
    <p:extLst>
      <p:ext uri="{BB962C8B-B14F-4D97-AF65-F5344CB8AC3E}">
        <p14:creationId xmlns:p14="http://schemas.microsoft.com/office/powerpoint/2010/main" val="122751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BD1D-0700-47C3-814E-81562E99B0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85EC65-1A5A-4289-AE29-8ABCA90A43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943C79-2723-470F-BC48-F2C6C5F3F6EF}"/>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71C69531-8C3C-4E6A-82FA-EA2CC30F61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93D057-A54F-4608-88BB-31659AD9BD9D}"/>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56571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1A118-1202-4ECF-AB21-308F90737A8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E95C1F-BF4C-437C-B716-5FCA5C05C0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83A42-3359-486B-BA77-E0E21C83009D}"/>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30230F3B-D9B5-4FD1-B9F0-B406FF547D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C88660-E0C0-4177-A475-31872B3F48B4}"/>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55049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9C7A8-7011-46FE-936C-5D3E294ED6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F03CC5-11A8-4914-A3BA-5616FBF3A91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C35A1C-5556-4E27-81C5-6F15CD387096}"/>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BFAC7C9B-9BD6-4C16-A311-942BB15A6F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EABD72-9FCB-415A-82A2-EC639C90AF10}"/>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802899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C8055-866F-4D36-95CC-8F466CF578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A3B7A4-4E28-423C-A31A-E3B711BA82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8FFEA7-0F39-43E8-989D-8E9C790414BE}"/>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7FD839C2-1203-4A80-A162-CC3E76065D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CCFBAC-6BF7-49A2-988E-7EBD032B378B}"/>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306325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1A61-A41E-482F-992D-1D7C271E71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D4F00B-4437-41AA-A288-CDC306CDF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E5903E-9E08-44F0-AA90-F0A3E61DAFCF}"/>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624A67A4-6D46-40C6-8454-220AC74D6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23A91E-3751-4686-91DA-04E9CDFE8BD3}"/>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352513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C7A7B-3F4A-4897-9D67-C84DCA0AF2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B4BBF1-1B68-40FC-BE8F-4C1EC9468E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5E8147-0C24-4F78-822F-E37AA7C3EF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ED252C6-E125-4E7B-AF8A-64B2F3120B04}"/>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6" name="Footer Placeholder 5">
            <a:extLst>
              <a:ext uri="{FF2B5EF4-FFF2-40B4-BE49-F238E27FC236}">
                <a16:creationId xmlns:a16="http://schemas.microsoft.com/office/drawing/2014/main" id="{2A303D65-2769-4D6E-8353-DA705E5CDB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A13FC2-12C8-4995-8397-BE3191C72A38}"/>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7515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A3FD-DC61-4750-AF42-7CD2C5F779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D2D460-D6B5-4A41-85EA-9FA0C7F5C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B3792D-5A1A-4080-9BEE-6CB0FEE45A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06ABC6-BB82-4198-925C-FB7B8BC20C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154C4D-C559-4FA8-B445-24F91D728B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3AA3E5-78CF-453C-BCD2-6A35680FB51E}"/>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8" name="Footer Placeholder 7">
            <a:extLst>
              <a:ext uri="{FF2B5EF4-FFF2-40B4-BE49-F238E27FC236}">
                <a16:creationId xmlns:a16="http://schemas.microsoft.com/office/drawing/2014/main" id="{F1ED784E-AA5F-4B38-891D-056E2AB1F1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0E7610-7A0A-4EC4-B29C-A3EE5BAC48E8}"/>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53253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9D634-0A18-472B-9BBB-036633E23F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95F2F2-5BAA-46F8-9287-5AFAEF284261}"/>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4" name="Footer Placeholder 3">
            <a:extLst>
              <a:ext uri="{FF2B5EF4-FFF2-40B4-BE49-F238E27FC236}">
                <a16:creationId xmlns:a16="http://schemas.microsoft.com/office/drawing/2014/main" id="{37FA4BA5-1F86-4A07-BD80-4FDF6C543A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7077DF-E572-4528-876E-186B55AEACD1}"/>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28718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10B654-596A-4851-922A-E44BFCF0B71C}"/>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3" name="Footer Placeholder 2">
            <a:extLst>
              <a:ext uri="{FF2B5EF4-FFF2-40B4-BE49-F238E27FC236}">
                <a16:creationId xmlns:a16="http://schemas.microsoft.com/office/drawing/2014/main" id="{4D52F2AE-A73C-4265-9955-02BEAB48A1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7B7259-FFB7-4A8E-948B-8A7AE7D1FBDE}"/>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16910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224E-B1C8-40B2-936F-03B823BA5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384AC5-4F15-4D3E-B5CB-E7D519CF6F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BA9BE0-1AB9-4CB0-B8A4-969ECB443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341992-2BF3-4505-8A04-8874134092A5}"/>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6" name="Footer Placeholder 5">
            <a:extLst>
              <a:ext uri="{FF2B5EF4-FFF2-40B4-BE49-F238E27FC236}">
                <a16:creationId xmlns:a16="http://schemas.microsoft.com/office/drawing/2014/main" id="{BAA419B0-A92A-4628-B775-42C20D4C2C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949F64-6E48-4A23-B53E-7720F18FCE80}"/>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69941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7FF1-F4A2-495B-A659-318A11AC4A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056D43-BE57-4C8E-B1F8-16F846019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3149A1-7EC4-43B7-B53F-9F829B4760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19F1EB-E54E-4F47-AE0F-39C4EEF91641}"/>
              </a:ext>
            </a:extLst>
          </p:cNvPr>
          <p:cNvSpPr>
            <a:spLocks noGrp="1"/>
          </p:cNvSpPr>
          <p:nvPr>
            <p:ph type="dt" sz="half" idx="10"/>
          </p:nvPr>
        </p:nvSpPr>
        <p:spPr/>
        <p:txBody>
          <a:bodyPr/>
          <a:lstStyle/>
          <a:p>
            <a:fld id="{F0E95435-10EB-429A-9147-CCF6491141B7}" type="datetimeFigureOut">
              <a:rPr lang="en-GB" smtClean="0"/>
              <a:t>18/03/2020</a:t>
            </a:fld>
            <a:endParaRPr lang="en-GB"/>
          </a:p>
        </p:txBody>
      </p:sp>
      <p:sp>
        <p:nvSpPr>
          <p:cNvPr id="6" name="Footer Placeholder 5">
            <a:extLst>
              <a:ext uri="{FF2B5EF4-FFF2-40B4-BE49-F238E27FC236}">
                <a16:creationId xmlns:a16="http://schemas.microsoft.com/office/drawing/2014/main" id="{F195BF75-795B-4E5A-8BD1-D80B493A98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36316B-E23F-48FA-95F4-44825601AED3}"/>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39662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l="19000" t="-37000" r="1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26019-BBB5-47F1-BED0-5A004FEA4A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02A31F-A345-434E-8550-D3E117D3A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0ABEE6-919F-4B49-A140-6BFFF197D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95435-10EB-429A-9147-CCF6491141B7}" type="datetimeFigureOut">
              <a:rPr lang="en-GB" smtClean="0"/>
              <a:t>18/03/2020</a:t>
            </a:fld>
            <a:endParaRPr lang="en-GB"/>
          </a:p>
        </p:txBody>
      </p:sp>
      <p:sp>
        <p:nvSpPr>
          <p:cNvPr id="5" name="Footer Placeholder 4">
            <a:extLst>
              <a:ext uri="{FF2B5EF4-FFF2-40B4-BE49-F238E27FC236}">
                <a16:creationId xmlns:a16="http://schemas.microsoft.com/office/drawing/2014/main" id="{9427516F-7052-43C2-94DC-17FA5EAB64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294F58-4CA7-447F-A563-03CE9A8857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F4BBF-103F-41FB-9364-C2F1A14EBCA1}" type="slidenum">
              <a:rPr lang="en-GB" smtClean="0"/>
              <a:t>‹#›</a:t>
            </a:fld>
            <a:endParaRPr lang="en-GB"/>
          </a:p>
        </p:txBody>
      </p:sp>
    </p:spTree>
    <p:extLst>
      <p:ext uri="{BB962C8B-B14F-4D97-AF65-F5344CB8AC3E}">
        <p14:creationId xmlns:p14="http://schemas.microsoft.com/office/powerpoint/2010/main" val="3795293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8589571-0B92-45AA-BF5E-30A01F7978AD}"/>
              </a:ext>
            </a:extLst>
          </p:cNvPr>
          <p:cNvSpPr txBox="1"/>
          <p:nvPr/>
        </p:nvSpPr>
        <p:spPr>
          <a:xfrm>
            <a:off x="1793875" y="1750844"/>
            <a:ext cx="8242299" cy="2431435"/>
          </a:xfrm>
          <a:prstGeom prst="rect">
            <a:avLst/>
          </a:prstGeom>
          <a:noFill/>
        </p:spPr>
        <p:txBody>
          <a:bodyPr wrap="square" rtlCol="0">
            <a:spAutoFit/>
          </a:bodyPr>
          <a:lstStyle/>
          <a:p>
            <a:pPr algn="ctr"/>
            <a:endParaRPr lang="en-GB" sz="4400" b="1" dirty="0"/>
          </a:p>
          <a:p>
            <a:pPr algn="ctr"/>
            <a:r>
              <a:rPr lang="en-GB" sz="4400" b="1" dirty="0"/>
              <a:t>Neighbourhood Plan Update </a:t>
            </a:r>
          </a:p>
          <a:p>
            <a:pPr algn="ctr"/>
            <a:r>
              <a:rPr lang="en-GB" sz="3200" b="1" dirty="0"/>
              <a:t>Parish Council Meeting</a:t>
            </a:r>
            <a:endParaRPr lang="en-GB" sz="2000" b="1" dirty="0"/>
          </a:p>
          <a:p>
            <a:pPr algn="ctr"/>
            <a:r>
              <a:rPr lang="en-GB" sz="3200" b="1" dirty="0"/>
              <a:t>Wednesday 18</a:t>
            </a:r>
            <a:r>
              <a:rPr lang="en-GB" sz="3200" b="1" baseline="30000" dirty="0"/>
              <a:t>th</a:t>
            </a:r>
            <a:r>
              <a:rPr lang="en-GB" sz="3200" b="1" dirty="0"/>
              <a:t> March 2020</a:t>
            </a:r>
          </a:p>
        </p:txBody>
      </p:sp>
      <p:grpSp>
        <p:nvGrpSpPr>
          <p:cNvPr id="13" name="Group 12">
            <a:extLst>
              <a:ext uri="{FF2B5EF4-FFF2-40B4-BE49-F238E27FC236}">
                <a16:creationId xmlns:a16="http://schemas.microsoft.com/office/drawing/2014/main" id="{0381CAE7-02A6-406D-951F-87D6E30AD242}"/>
              </a:ext>
            </a:extLst>
          </p:cNvPr>
          <p:cNvGrpSpPr/>
          <p:nvPr/>
        </p:nvGrpSpPr>
        <p:grpSpPr>
          <a:xfrm>
            <a:off x="0" y="6370320"/>
            <a:ext cx="12192000" cy="450016"/>
            <a:chOff x="0" y="6370320"/>
            <a:chExt cx="12192000" cy="450016"/>
          </a:xfrm>
        </p:grpSpPr>
        <p:cxnSp>
          <p:nvCxnSpPr>
            <p:cNvPr id="8" name="Straight Connector 7">
              <a:extLst>
                <a:ext uri="{FF2B5EF4-FFF2-40B4-BE49-F238E27FC236}">
                  <a16:creationId xmlns:a16="http://schemas.microsoft.com/office/drawing/2014/main" id="{1047E353-BB85-4B9B-B66B-8319318F1E39}"/>
                </a:ext>
              </a:extLst>
            </p:cNvPr>
            <p:cNvCxnSpPr/>
            <p:nvPr/>
          </p:nvCxnSpPr>
          <p:spPr>
            <a:xfrm flipV="1">
              <a:off x="0" y="6370320"/>
              <a:ext cx="12192000" cy="7112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3B36962-BE1B-4C56-B177-C0EF68D1DE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4160" y="6441439"/>
              <a:ext cx="285709" cy="378897"/>
            </a:xfrm>
            <a:prstGeom prst="rect">
              <a:avLst/>
            </a:prstGeom>
          </p:spPr>
        </p:pic>
      </p:grpSp>
    </p:spTree>
    <p:extLst>
      <p:ext uri="{BB962C8B-B14F-4D97-AF65-F5344CB8AC3E}">
        <p14:creationId xmlns:p14="http://schemas.microsoft.com/office/powerpoint/2010/main" val="3299793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FDAEF7-89FA-40EF-B065-760B7CC50DC7}"/>
              </a:ext>
            </a:extLst>
          </p:cNvPr>
          <p:cNvSpPr>
            <a:spLocks noGrp="1"/>
          </p:cNvSpPr>
          <p:nvPr>
            <p:ph idx="1"/>
          </p:nvPr>
        </p:nvSpPr>
        <p:spPr>
          <a:xfrm>
            <a:off x="619125" y="1397000"/>
            <a:ext cx="10515600" cy="4351338"/>
          </a:xfrm>
        </p:spPr>
        <p:txBody>
          <a:bodyPr>
            <a:normAutofit/>
          </a:bodyPr>
          <a:lstStyle/>
          <a:p>
            <a:pPr marL="0" indent="0">
              <a:buNone/>
            </a:pPr>
            <a:r>
              <a:rPr lang="en-GB" sz="1800" b="1" dirty="0"/>
              <a:t>Notes of Meeting with Alan </a:t>
            </a:r>
            <a:r>
              <a:rPr lang="en-GB" sz="1800" b="1" dirty="0" err="1"/>
              <a:t>Massow</a:t>
            </a:r>
            <a:r>
              <a:rPr lang="en-GB" sz="1800" b="1" dirty="0"/>
              <a:t> – Principal Planning Policy Officer at BDC and Jan Stobart (RCCE)</a:t>
            </a:r>
          </a:p>
          <a:p>
            <a:r>
              <a:rPr lang="en-GB" sz="1800" dirty="0"/>
              <a:t>BDC policy with regard to new Affordable Housing is generally for a tenure split of around 70% / 30% between rental / ownership. </a:t>
            </a:r>
          </a:p>
          <a:p>
            <a:r>
              <a:rPr lang="en-GB" sz="1800" dirty="0"/>
              <a:t>This has been adhered to for the Cala Homes and Crest Nicholson developers in Earls Colne</a:t>
            </a:r>
          </a:p>
          <a:p>
            <a:r>
              <a:rPr lang="en-GB" sz="1800" dirty="0"/>
              <a:t>Our HNA suggests Earls Colne requires a 5% / 95% split but the evidence base for this is questioned by BDC</a:t>
            </a:r>
          </a:p>
          <a:p>
            <a:r>
              <a:rPr lang="en-GB" sz="1800" dirty="0"/>
              <a:t>Although it is acknowledged that there may be some variations around the district it is unlikely that BDC would support the split. Also as part of the NP protocol this will need to be verified with a residents survey.</a:t>
            </a:r>
          </a:p>
          <a:p>
            <a:r>
              <a:rPr lang="en-GB" sz="1800" dirty="0"/>
              <a:t>The BDC affordable housing policy expert (David Steel) will review our HNA draft report in detail and provide comments for us to feedback to the consultants (AECOM)</a:t>
            </a:r>
          </a:p>
          <a:p>
            <a:r>
              <a:rPr lang="en-GB" sz="1800" dirty="0"/>
              <a:t>BDC seem fairly optimistic that the latest Local Plan Section 1 submission (Garden Communities) will be approved which would then allow them to progress Section 2.</a:t>
            </a:r>
          </a:p>
          <a:p>
            <a:r>
              <a:rPr lang="en-GB" sz="1800" dirty="0"/>
              <a:t>BDC suggests that we may wish to arrange a meeting with The Hunt Property Trust to understand their intentions as the Outline Approval will soon expire. We may wish to “allocate” this site in our NP.</a:t>
            </a:r>
          </a:p>
          <a:p>
            <a:endParaRPr lang="en-GB" sz="1600" dirty="0"/>
          </a:p>
          <a:p>
            <a:endParaRPr lang="en-GB" sz="1600" dirty="0"/>
          </a:p>
          <a:p>
            <a:endParaRPr lang="en-GB" sz="2000" dirty="0"/>
          </a:p>
        </p:txBody>
      </p:sp>
      <p:sp>
        <p:nvSpPr>
          <p:cNvPr id="4" name="Title 1">
            <a:extLst>
              <a:ext uri="{FF2B5EF4-FFF2-40B4-BE49-F238E27FC236}">
                <a16:creationId xmlns:a16="http://schemas.microsoft.com/office/drawing/2014/main" id="{0C1684AF-F691-4262-B7D0-063BF2E9E7B7}"/>
              </a:ext>
            </a:extLst>
          </p:cNvPr>
          <p:cNvSpPr>
            <a:spLocks noGrp="1"/>
          </p:cNvSpPr>
          <p:nvPr>
            <p:ph type="title"/>
          </p:nvPr>
        </p:nvSpPr>
        <p:spPr>
          <a:xfrm>
            <a:off x="838200" y="365126"/>
            <a:ext cx="10515600" cy="939800"/>
          </a:xfrm>
        </p:spPr>
        <p:txBody>
          <a:bodyPr>
            <a:normAutofit/>
          </a:bodyPr>
          <a:lstStyle/>
          <a:p>
            <a:r>
              <a:rPr lang="en-GB" sz="2800" b="1" dirty="0">
                <a:latin typeface="+mn-lt"/>
              </a:rPr>
              <a:t>Housing Needs Assessment (HNA) Report</a:t>
            </a:r>
          </a:p>
        </p:txBody>
      </p:sp>
      <p:grpSp>
        <p:nvGrpSpPr>
          <p:cNvPr id="5" name="Group 4">
            <a:extLst>
              <a:ext uri="{FF2B5EF4-FFF2-40B4-BE49-F238E27FC236}">
                <a16:creationId xmlns:a16="http://schemas.microsoft.com/office/drawing/2014/main" id="{84B1DDC8-73DE-44A4-A081-AB4ED760271E}"/>
              </a:ext>
            </a:extLst>
          </p:cNvPr>
          <p:cNvGrpSpPr/>
          <p:nvPr/>
        </p:nvGrpSpPr>
        <p:grpSpPr>
          <a:xfrm>
            <a:off x="0" y="6370320"/>
            <a:ext cx="12192000" cy="450016"/>
            <a:chOff x="0" y="6370320"/>
            <a:chExt cx="12192000" cy="450016"/>
          </a:xfrm>
        </p:grpSpPr>
        <p:cxnSp>
          <p:nvCxnSpPr>
            <p:cNvPr id="6" name="Straight Connector 5">
              <a:extLst>
                <a:ext uri="{FF2B5EF4-FFF2-40B4-BE49-F238E27FC236}">
                  <a16:creationId xmlns:a16="http://schemas.microsoft.com/office/drawing/2014/main" id="{EEAAA6FF-9DD9-4D8C-B455-65FF3FCCC395}"/>
                </a:ext>
              </a:extLst>
            </p:cNvPr>
            <p:cNvCxnSpPr/>
            <p:nvPr/>
          </p:nvCxnSpPr>
          <p:spPr>
            <a:xfrm flipV="1">
              <a:off x="0" y="6370320"/>
              <a:ext cx="12192000" cy="7112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2D51FC03-7764-477B-B3AD-A9F400850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4160" y="6441439"/>
              <a:ext cx="285709" cy="378897"/>
            </a:xfrm>
            <a:prstGeom prst="rect">
              <a:avLst/>
            </a:prstGeom>
          </p:spPr>
        </p:pic>
      </p:grpSp>
    </p:spTree>
    <p:extLst>
      <p:ext uri="{BB962C8B-B14F-4D97-AF65-F5344CB8AC3E}">
        <p14:creationId xmlns:p14="http://schemas.microsoft.com/office/powerpoint/2010/main" val="137961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1684AF-F691-4262-B7D0-063BF2E9E7B7}"/>
              </a:ext>
            </a:extLst>
          </p:cNvPr>
          <p:cNvSpPr>
            <a:spLocks noGrp="1"/>
          </p:cNvSpPr>
          <p:nvPr>
            <p:ph type="title"/>
          </p:nvPr>
        </p:nvSpPr>
        <p:spPr>
          <a:xfrm>
            <a:off x="838200" y="365126"/>
            <a:ext cx="10515600" cy="939800"/>
          </a:xfrm>
        </p:spPr>
        <p:txBody>
          <a:bodyPr>
            <a:normAutofit fontScale="90000"/>
          </a:bodyPr>
          <a:lstStyle/>
          <a:p>
            <a:r>
              <a:rPr lang="en-GB" sz="2800" b="1" dirty="0">
                <a:latin typeface="+mn-lt"/>
              </a:rPr>
              <a:t>Housing Needs Assessment </a:t>
            </a:r>
            <a:br>
              <a:rPr lang="en-GB" sz="2800" b="1" dirty="0">
                <a:latin typeface="+mn-lt"/>
              </a:rPr>
            </a:br>
            <a:br>
              <a:rPr lang="en-GB" sz="2800" b="1" dirty="0">
                <a:latin typeface="+mn-lt"/>
              </a:rPr>
            </a:br>
            <a:r>
              <a:rPr lang="en-GB" sz="2800" b="1" dirty="0">
                <a:latin typeface="+mn-lt"/>
              </a:rPr>
              <a:t>Approved And pending Developments in Earls Colne</a:t>
            </a:r>
          </a:p>
        </p:txBody>
      </p:sp>
      <p:grpSp>
        <p:nvGrpSpPr>
          <p:cNvPr id="5" name="Group 4">
            <a:extLst>
              <a:ext uri="{FF2B5EF4-FFF2-40B4-BE49-F238E27FC236}">
                <a16:creationId xmlns:a16="http://schemas.microsoft.com/office/drawing/2014/main" id="{84B1DDC8-73DE-44A4-A081-AB4ED760271E}"/>
              </a:ext>
            </a:extLst>
          </p:cNvPr>
          <p:cNvGrpSpPr/>
          <p:nvPr/>
        </p:nvGrpSpPr>
        <p:grpSpPr>
          <a:xfrm>
            <a:off x="0" y="6370320"/>
            <a:ext cx="12192000" cy="450016"/>
            <a:chOff x="0" y="6370320"/>
            <a:chExt cx="12192000" cy="450016"/>
          </a:xfrm>
        </p:grpSpPr>
        <p:cxnSp>
          <p:nvCxnSpPr>
            <p:cNvPr id="6" name="Straight Connector 5">
              <a:extLst>
                <a:ext uri="{FF2B5EF4-FFF2-40B4-BE49-F238E27FC236}">
                  <a16:creationId xmlns:a16="http://schemas.microsoft.com/office/drawing/2014/main" id="{EEAAA6FF-9DD9-4D8C-B455-65FF3FCCC395}"/>
                </a:ext>
              </a:extLst>
            </p:cNvPr>
            <p:cNvCxnSpPr/>
            <p:nvPr/>
          </p:nvCxnSpPr>
          <p:spPr>
            <a:xfrm flipV="1">
              <a:off x="0" y="6370320"/>
              <a:ext cx="12192000" cy="7112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2D51FC03-7764-477B-B3AD-A9F4008508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94160" y="6441439"/>
              <a:ext cx="285709" cy="378897"/>
            </a:xfrm>
            <a:prstGeom prst="rect">
              <a:avLst/>
            </a:prstGeom>
          </p:spPr>
        </p:pic>
      </p:grpSp>
      <p:graphicFrame>
        <p:nvGraphicFramePr>
          <p:cNvPr id="11" name="Object 10">
            <a:extLst>
              <a:ext uri="{FF2B5EF4-FFF2-40B4-BE49-F238E27FC236}">
                <a16:creationId xmlns:a16="http://schemas.microsoft.com/office/drawing/2014/main" id="{BE56F1A8-653A-427F-8DF7-7295C0CB0C24}"/>
              </a:ext>
            </a:extLst>
          </p:cNvPr>
          <p:cNvGraphicFramePr>
            <a:graphicFrameLocks noChangeAspect="1"/>
          </p:cNvGraphicFramePr>
          <p:nvPr>
            <p:extLst>
              <p:ext uri="{D42A27DB-BD31-4B8C-83A1-F6EECF244321}">
                <p14:modId xmlns:p14="http://schemas.microsoft.com/office/powerpoint/2010/main" val="23051782"/>
              </p:ext>
            </p:extLst>
          </p:nvPr>
        </p:nvGraphicFramePr>
        <p:xfrm>
          <a:off x="151030" y="1796097"/>
          <a:ext cx="11777902" cy="2185353"/>
        </p:xfrm>
        <a:graphic>
          <a:graphicData uri="http://schemas.openxmlformats.org/presentationml/2006/ole">
            <mc:AlternateContent xmlns:mc="http://schemas.openxmlformats.org/markup-compatibility/2006">
              <mc:Choice xmlns:v="urn:schemas-microsoft-com:vml" Requires="v">
                <p:oleObj spid="_x0000_s1027" name="Worksheet" r:id="rId4" imgW="14712864" imgH="2730515" progId="Excel.Sheet.12">
                  <p:embed/>
                </p:oleObj>
              </mc:Choice>
              <mc:Fallback>
                <p:oleObj name="Worksheet" r:id="rId4" imgW="14712864" imgH="2730515" progId="Excel.Sheet.12">
                  <p:embed/>
                  <p:pic>
                    <p:nvPicPr>
                      <p:cNvPr id="0" name=""/>
                      <p:cNvPicPr/>
                      <p:nvPr/>
                    </p:nvPicPr>
                    <p:blipFill>
                      <a:blip r:embed="rId5"/>
                      <a:stretch>
                        <a:fillRect/>
                      </a:stretch>
                    </p:blipFill>
                    <p:spPr>
                      <a:xfrm>
                        <a:off x="151030" y="1796097"/>
                        <a:ext cx="11777902" cy="2185353"/>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9F9C3EC8-338A-494A-92EA-3A71446B0056}"/>
              </a:ext>
            </a:extLst>
          </p:cNvPr>
          <p:cNvSpPr txBox="1"/>
          <p:nvPr/>
        </p:nvSpPr>
        <p:spPr>
          <a:xfrm>
            <a:off x="219075" y="4472621"/>
            <a:ext cx="6515117" cy="276999"/>
          </a:xfrm>
          <a:prstGeom prst="rect">
            <a:avLst/>
          </a:prstGeom>
          <a:noFill/>
        </p:spPr>
        <p:txBody>
          <a:bodyPr wrap="none" rtlCol="0">
            <a:spAutoFit/>
          </a:bodyPr>
          <a:lstStyle/>
          <a:p>
            <a:r>
              <a:rPr lang="en-GB" sz="1200" dirty="0"/>
              <a:t>Site No. 8 – Overall size of development below that which requires affordable housing to be provided </a:t>
            </a:r>
          </a:p>
        </p:txBody>
      </p:sp>
    </p:spTree>
    <p:extLst>
      <p:ext uri="{BB962C8B-B14F-4D97-AF65-F5344CB8AC3E}">
        <p14:creationId xmlns:p14="http://schemas.microsoft.com/office/powerpoint/2010/main" val="1867946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3882</TotalTime>
  <Words>272</Words>
  <Application>Microsoft Office PowerPoint</Application>
  <PresentationFormat>Widescreen</PresentationFormat>
  <Paragraphs>16</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Calibri</vt:lpstr>
      <vt:lpstr>Calibri Light</vt:lpstr>
      <vt:lpstr>Office Theme</vt:lpstr>
      <vt:lpstr>Microsoft Excel Worksheet</vt:lpstr>
      <vt:lpstr>PowerPoint Presentation</vt:lpstr>
      <vt:lpstr>Housing Needs Assessment (HNA) Report</vt:lpstr>
      <vt:lpstr>Housing Needs Assessment   Approved And pending Developments in Earls Colne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Calton</dc:creator>
  <cp:lastModifiedBy>Tony Calton</cp:lastModifiedBy>
  <cp:revision>191</cp:revision>
  <cp:lastPrinted>2019-02-04T13:13:15Z</cp:lastPrinted>
  <dcterms:created xsi:type="dcterms:W3CDTF">2018-10-10T10:01:30Z</dcterms:created>
  <dcterms:modified xsi:type="dcterms:W3CDTF">2020-03-18T14:17:16Z</dcterms:modified>
</cp:coreProperties>
</file>